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0" r:id="rId3"/>
    <p:sldId id="300" r:id="rId4"/>
    <p:sldId id="299" r:id="rId5"/>
    <p:sldId id="289" r:id="rId6"/>
    <p:sldId id="326" r:id="rId7"/>
    <p:sldId id="328" r:id="rId8"/>
    <p:sldId id="329" r:id="rId9"/>
    <p:sldId id="291" r:id="rId10"/>
    <p:sldId id="263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53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84"/>
    </p:cViewPr>
  </p:sorter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equation2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A7C66F-6CF9-4093-95BD-C861D9811AA0}">
      <dgm:prSet phldrT="[Text]" custT="1"/>
      <dgm:spPr/>
      <dgm:t>
        <a:bodyPr/>
        <a:lstStyle/>
        <a:p>
          <a:r>
            <a:rPr lang="ru-RU" sz="1200" b="0" i="0" dirty="0" smtClean="0">
              <a:latin typeface="Segoe Print"/>
            </a:rPr>
            <a:t>Познавательная деятельность</a:t>
          </a:r>
          <a:endParaRPr lang="en-US" sz="1200" b="0" i="0" dirty="0">
            <a:latin typeface="Segoe Print"/>
          </a:endParaRPr>
        </a:p>
      </dgm:t>
      <dgm:extLst/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>
        <a:sp3d z="-227350" prstMaterial="matte">
          <a:bevelT prst="angle"/>
        </a:sp3d>
      </dgm:spPr>
      <dgm:t>
        <a:bodyPr/>
        <a:lstStyle/>
        <a:p>
          <a:endParaRPr lang="en-US" dirty="0"/>
        </a:p>
      </dgm:t>
    </dgm:pt>
    <dgm:pt modelId="{204779DA-9EFD-416C-AA17-3047285492E6}">
      <dgm:prSet phldrT="[Text]" custT="1"/>
      <dgm:spPr/>
      <dgm:t>
        <a:bodyPr/>
        <a:lstStyle/>
        <a:p>
          <a:r>
            <a:rPr lang="ru-RU" sz="2400" b="0" i="0" dirty="0" smtClean="0">
              <a:latin typeface="Segoe Print"/>
            </a:rPr>
            <a:t>Двигательно-познавательная деятельность</a:t>
          </a:r>
          <a:endParaRPr lang="en-US" sz="2400" b="0" i="0" dirty="0">
            <a:latin typeface="Segoe Print"/>
          </a:endParaRP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ru-RU" b="0" i="0" dirty="0" smtClean="0">
              <a:latin typeface="Segoe Print"/>
            </a:rPr>
            <a:t>Двигательная деятельность</a:t>
          </a:r>
          <a:endParaRPr lang="en-US" b="0" i="0" dirty="0">
            <a:latin typeface="Segoe Print"/>
          </a:endParaRPr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B161AF54-643A-4ED5-BFFD-1A9EDC1AE25D}" type="pres">
      <dgm:prSet presAssocID="{B842BC11-90CF-49FF-8D61-E8A8AAFE1B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D76D7-3E96-46C4-99FC-0CCE342C5571}" type="pres">
      <dgm:prSet presAssocID="{B842BC11-90CF-49FF-8D61-E8A8AAFE1BB6}" presName="vNodes" presStyleCnt="0"/>
      <dgm:spPr/>
      <dgm:t>
        <a:bodyPr/>
        <a:lstStyle/>
        <a:p>
          <a:endParaRPr lang="ru-RU"/>
        </a:p>
      </dgm:t>
    </dgm:pt>
    <dgm:pt modelId="{F84AA486-E67E-4463-8C2D-F6BB1DB4C2A6}" type="pres">
      <dgm:prSet presAssocID="{9CA7C66F-6CF9-4093-95BD-C861D9811AA0}" presName="node" presStyleLbl="node1" presStyleIdx="0" presStyleCnt="3" custLinFactNeighborX="1267" custLinFactNeighborY="98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2AA1-F6F0-41FF-A66A-21FBF92CACAB}" type="pres">
      <dgm:prSet presAssocID="{9AC506A7-F034-46F5-B26F-46FD22856FB4}" presName="spacerT" presStyleCnt="0"/>
      <dgm:spPr/>
      <dgm:t>
        <a:bodyPr/>
        <a:lstStyle/>
        <a:p>
          <a:endParaRPr lang="ru-RU"/>
        </a:p>
      </dgm:t>
    </dgm:pt>
    <dgm:pt modelId="{850EEB61-D0FA-4884-B11B-5BF5B6FB1519}" type="pres">
      <dgm:prSet presAssocID="{9AC506A7-F034-46F5-B26F-46FD22856FB4}" presName="sibTrans" presStyleLbl="sibTrans2D1" presStyleIdx="0" presStyleCnt="2" custLinFactNeighborX="-8399" custLinFactNeighborY="-58363"/>
      <dgm:spPr/>
      <dgm:t>
        <a:bodyPr/>
        <a:lstStyle/>
        <a:p>
          <a:endParaRPr lang="ru-RU"/>
        </a:p>
      </dgm:t>
    </dgm:pt>
    <dgm:pt modelId="{D21A1944-0C48-48B4-95FB-B79519FBB693}" type="pres">
      <dgm:prSet presAssocID="{9AC506A7-F034-46F5-B26F-46FD22856FB4}" presName="spacerB" presStyleCnt="0"/>
      <dgm:spPr/>
      <dgm:t>
        <a:bodyPr/>
        <a:lstStyle/>
        <a:p>
          <a:endParaRPr lang="ru-RU"/>
        </a:p>
      </dgm:t>
    </dgm:pt>
    <dgm:pt modelId="{0FF69926-BAA5-46CA-B817-AFE386CD6EFF}" type="pres">
      <dgm:prSet presAssocID="{8AEC6483-23EF-4414-8E2A-6A005181899E}" presName="node" presStyleLbl="node1" presStyleIdx="1" presStyleCnt="3" custLinFactNeighborX="1267" custLinFactNeighborY="-7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C5F92-ABBA-4333-92EB-A424D1416EC5}" type="pres">
      <dgm:prSet presAssocID="{B842BC11-90CF-49FF-8D61-E8A8AAFE1BB6}" presName="sibTransLast" presStyleLbl="sibTrans2D1" presStyleIdx="1" presStyleCnt="2" custLinFactX="-517840" custLinFactNeighborX="-600000" custLinFactNeighborY="30046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05FC264-4CAD-4A21-B0BC-70E69915299A}" type="pres">
      <dgm:prSet presAssocID="{B842BC11-90CF-49FF-8D61-E8A8AAFE1BB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958CCA-6ED6-4AE9-B9B0-4C55A24BE326}" type="pres">
      <dgm:prSet presAssocID="{B842BC11-90CF-49FF-8D61-E8A8AAFE1BB6}" presName="lastNode" presStyleLbl="node1" presStyleIdx="2" presStyleCnt="3" custLinFactNeighborX="-90489" custLinFactNeighborY="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90423-A785-435F-A14A-BB4B1B8619C6}" type="presOf" srcId="{9CA7C66F-6CF9-4093-95BD-C861D9811AA0}" destId="{F84AA486-E67E-4463-8C2D-F6BB1DB4C2A6}" srcOrd="0" destOrd="0" presId="urn:microsoft.com/office/officeart/2005/8/layout/equation2"/>
    <dgm:cxn modelId="{7A925E23-5383-4693-95F4-E50D7D2CEE31}" type="presOf" srcId="{204779DA-9EFD-416C-AA17-3047285492E6}" destId="{16958CCA-6ED6-4AE9-B9B0-4C55A24BE326}" srcOrd="0" destOrd="0" presId="urn:microsoft.com/office/officeart/2005/8/layout/equation2"/>
    <dgm:cxn modelId="{8B0E9D97-F352-48E9-A010-B930C3D35291}" type="presOf" srcId="{9AC506A7-F034-46F5-B26F-46FD22856FB4}" destId="{850EEB61-D0FA-4884-B11B-5BF5B6FB1519}" srcOrd="0" destOrd="0" presId="urn:microsoft.com/office/officeart/2005/8/layout/equation2"/>
    <dgm:cxn modelId="{4B45AE37-5E95-4459-A22C-A76A562E440A}" srcId="{B842BC11-90CF-49FF-8D61-E8A8AAFE1BB6}" destId="{204779DA-9EFD-416C-AA17-3047285492E6}" srcOrd="2" destOrd="0" parTransId="{10182E5A-267A-4FF5-8BE4-365E5F0F59FD}" sibTransId="{89F8EF12-ABE9-4852-AA60-32F3BE4FD92C}"/>
    <dgm:cxn modelId="{154B985D-699A-4114-A09B-927CBB8A9722}" type="presOf" srcId="{8AEC6483-23EF-4414-8E2A-6A005181899E}" destId="{0FF69926-BAA5-46CA-B817-AFE386CD6EFF}" srcOrd="0" destOrd="0" presId="urn:microsoft.com/office/officeart/2005/8/layout/equation2"/>
    <dgm:cxn modelId="{5FEA50C4-A537-4DDE-9FEE-8B47A8530569}" type="presOf" srcId="{C81D2561-AE20-4589-919A-5479573342B0}" destId="{FBEC5F92-ABBA-4333-92EB-A424D1416EC5}" srcOrd="0" destOrd="0" presId="urn:microsoft.com/office/officeart/2005/8/layout/equation2"/>
    <dgm:cxn modelId="{1A254136-9EEE-43D0-BC71-1289B085104A}" srcId="{B842BC11-90CF-49FF-8D61-E8A8AAFE1BB6}" destId="{9CA7C66F-6CF9-4093-95BD-C861D9811AA0}" srcOrd="0" destOrd="0" parTransId="{5C383048-3A83-419C-82E9-AA46D2B4FFD3}" sibTransId="{9AC506A7-F034-46F5-B26F-46FD22856FB4}"/>
    <dgm:cxn modelId="{D89E58A3-D354-40A1-8B10-9B766C2A9291}" type="presOf" srcId="{C81D2561-AE20-4589-919A-5479573342B0}" destId="{305FC264-4CAD-4A21-B0BC-70E69915299A}" srcOrd="1" destOrd="0" presId="urn:microsoft.com/office/officeart/2005/8/layout/equation2"/>
    <dgm:cxn modelId="{4AED211D-3732-49C2-B363-EAB7F17E8694}" type="presOf" srcId="{B842BC11-90CF-49FF-8D61-E8A8AAFE1BB6}" destId="{B161AF54-643A-4ED5-BFFD-1A9EDC1AE25D}" srcOrd="0" destOrd="0" presId="urn:microsoft.com/office/officeart/2005/8/layout/equation2"/>
    <dgm:cxn modelId="{976405B9-79B8-494E-A105-801AB128A327}" srcId="{B842BC11-90CF-49FF-8D61-E8A8AAFE1BB6}" destId="{8AEC6483-23EF-4414-8E2A-6A005181899E}" srcOrd="1" destOrd="0" parTransId="{526DBE94-00A7-461E-AF61-51DFFA468BD0}" sibTransId="{C81D2561-AE20-4589-919A-5479573342B0}"/>
    <dgm:cxn modelId="{F790EEAA-7265-4A9C-A300-C48172A65EB6}" type="presParOf" srcId="{B161AF54-643A-4ED5-BFFD-1A9EDC1AE25D}" destId="{B0FD76D7-3E96-46C4-99FC-0CCE342C5571}" srcOrd="0" destOrd="0" presId="urn:microsoft.com/office/officeart/2005/8/layout/equation2"/>
    <dgm:cxn modelId="{472A0AE1-6AA1-42B8-AE85-774987E7AF9A}" type="presParOf" srcId="{B0FD76D7-3E96-46C4-99FC-0CCE342C5571}" destId="{F84AA486-E67E-4463-8C2D-F6BB1DB4C2A6}" srcOrd="0" destOrd="0" presId="urn:microsoft.com/office/officeart/2005/8/layout/equation2"/>
    <dgm:cxn modelId="{78EC89B3-2663-41FA-9D65-07C0B3FEB04B}" type="presParOf" srcId="{B0FD76D7-3E96-46C4-99FC-0CCE342C5571}" destId="{2FFE2AA1-F6F0-41FF-A66A-21FBF92CACAB}" srcOrd="1" destOrd="0" presId="urn:microsoft.com/office/officeart/2005/8/layout/equation2"/>
    <dgm:cxn modelId="{2AB0DA6B-B5DC-47A2-A7DA-06BC41991FF9}" type="presParOf" srcId="{B0FD76D7-3E96-46C4-99FC-0CCE342C5571}" destId="{850EEB61-D0FA-4884-B11B-5BF5B6FB1519}" srcOrd="2" destOrd="0" presId="urn:microsoft.com/office/officeart/2005/8/layout/equation2"/>
    <dgm:cxn modelId="{80E522D4-DB7C-465F-9DCF-E3C3C4DDBF11}" type="presParOf" srcId="{B0FD76D7-3E96-46C4-99FC-0CCE342C5571}" destId="{D21A1944-0C48-48B4-95FB-B79519FBB693}" srcOrd="3" destOrd="0" presId="urn:microsoft.com/office/officeart/2005/8/layout/equation2"/>
    <dgm:cxn modelId="{0B568F18-310F-4CC5-812E-7615A72E0E88}" type="presParOf" srcId="{B0FD76D7-3E96-46C4-99FC-0CCE342C5571}" destId="{0FF69926-BAA5-46CA-B817-AFE386CD6EFF}" srcOrd="4" destOrd="0" presId="urn:microsoft.com/office/officeart/2005/8/layout/equation2"/>
    <dgm:cxn modelId="{65D8B8B4-36CB-4E0A-9BC5-8CD1D41B8981}" type="presParOf" srcId="{B161AF54-643A-4ED5-BFFD-1A9EDC1AE25D}" destId="{FBEC5F92-ABBA-4333-92EB-A424D1416EC5}" srcOrd="1" destOrd="0" presId="urn:microsoft.com/office/officeart/2005/8/layout/equation2"/>
    <dgm:cxn modelId="{0595F780-AED0-4DA0-811A-8D0ED334B08E}" type="presParOf" srcId="{FBEC5F92-ABBA-4333-92EB-A424D1416EC5}" destId="{305FC264-4CAD-4A21-B0BC-70E69915299A}" srcOrd="0" destOrd="0" presId="urn:microsoft.com/office/officeart/2005/8/layout/equation2"/>
    <dgm:cxn modelId="{372E0394-D1EA-4DCF-81EE-0089D1CF9230}" type="presParOf" srcId="{B161AF54-643A-4ED5-BFFD-1A9EDC1AE25D}" destId="{16958CCA-6ED6-4AE9-B9B0-4C55A24BE32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B2D928-8B33-428F-A328-F27F3CE59414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0477C2-3340-48A6-95A9-1794A3FE43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993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15B8C1-D964-4A07-B55A-143236902281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78D498-946A-4E38-887D-D6EF7089C2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487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04642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FDEA-F62C-475E-BAE2-2D4075BFAF3F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9C0A-BE77-4BFB-B8B4-D91B496C67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33359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C5BF-6036-474A-BF3C-768F5B8E17BB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76C8-D77C-4120-9E02-51D2E4CD2D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561496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5814829" y="859172"/>
              <a:ext cx="5128624" cy="4880659"/>
              <a:chOff x="7856935" y="859172"/>
              <a:chExt cx="3086477" cy="4880659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9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FCCA-3859-4D45-82A9-959AE42136A7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A8EF-07DA-4469-8F7D-599A58E8AE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348631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D9A8-89AB-4140-8B39-36DB4A78CD14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08E3-47C8-47C5-AFEB-D9C59426875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866792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4744-8AD9-4A85-9E7C-B93E0A41AFB1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218C-8490-4D95-9777-B41A1C8B58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40395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EF1A-A712-449F-BA0C-A8696C76DEC3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B45C-A4C9-418D-B7AF-4803144BFD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86039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658040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5D0A-9EE4-4BE1-8175-E020FA9774AB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56F2-F840-486F-9C5E-B1DCE5E7D3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85972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0038-48A7-4D4A-BB3D-63CEE321E60C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B2C-0200-4E9B-8255-BC1A985B62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59641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571B-04C2-448D-B0CC-FFC1F60EEF0D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B21C-EEC2-4E7E-971E-FC38FC7C81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090124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9803-0E52-4604-8357-F28FA10DB134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3F89-08E8-4D6D-97C7-23D86037E7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70154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DF90-1368-4221-ADCE-B812EAA2426B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4E8B-4DB9-40CF-A5BC-52068FB0F0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33673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4" name="Группа 33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2EEA-6E9A-4395-8994-852EC7C9837A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2119-3B12-46E8-B505-A216884291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74290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7A4B30-3483-4BD6-8C1C-0B55CA633CD6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DB828BC9-49C8-41FD-92EE-5BFBC1D132C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0" r:id="rId2"/>
    <p:sldLayoutId id="2147483888" r:id="rId3"/>
    <p:sldLayoutId id="2147483881" r:id="rId4"/>
    <p:sldLayoutId id="2147483882" r:id="rId5"/>
    <p:sldLayoutId id="2147483883" r:id="rId6"/>
    <p:sldLayoutId id="2147483884" r:id="rId7"/>
    <p:sldLayoutId id="2147483889" r:id="rId8"/>
    <p:sldLayoutId id="2147483890" r:id="rId9"/>
    <p:sldLayoutId id="2147483891" r:id="rId10"/>
    <p:sldLayoutId id="2147483885" r:id="rId11"/>
    <p:sldLayoutId id="2147483892" r:id="rId12"/>
    <p:sldLayoutId id="2147483886" r:id="rId13"/>
    <p:sldLayoutId id="2147483893" r:id="rId14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7015" y="1590172"/>
            <a:ext cx="8573004" cy="2429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indent="449263" algn="ctr" eaLnBrk="1" hangingPunct="1">
              <a:lnSpc>
                <a:spcPct val="107000"/>
              </a:lnSpc>
            </a:pPr>
            <a:r>
              <a:rPr lang="ru-RU" altLang="ru-RU" sz="3600" b="1" dirty="0" smtClean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3600" b="1" dirty="0" smtClean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3600" b="1" dirty="0" smtClean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3600" b="1" dirty="0" smtClean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4400" b="1" dirty="0" smtClean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Создание модели </a:t>
            </a:r>
            <a:r>
              <a:rPr lang="ru-RU" altLang="ru-RU" sz="4400" b="1" dirty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4400" b="1" dirty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4400" b="1" dirty="0" smtClean="0">
                <a:solidFill>
                  <a:srgbClr val="0D396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физкультурно-познавательного занятия</a:t>
            </a:r>
            <a:endParaRPr lang="ru-RU" altLang="ru-RU" dirty="0" smtClean="0">
              <a:solidFill>
                <a:srgbClr val="0D396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1413" y="4221163"/>
            <a:ext cx="6858000" cy="16700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Сомовой Т.В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 14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3575" y="5535613"/>
            <a:ext cx="3429000" cy="9540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Новотроицк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9107" y="1077913"/>
            <a:ext cx="403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«Учитель года – 2016»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883" y="1304692"/>
            <a:ext cx="7897917" cy="239751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творческих успехов и творчества во всем!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50" y="273050"/>
            <a:ext cx="10058400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интеграции видов деятельности</a:t>
            </a:r>
            <a:endParaRPr lang="ru-RU" sz="40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0" y="866492"/>
          <a:ext cx="12192000" cy="562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199" y="1261221"/>
            <a:ext cx="383752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34885"/>
            <a:ext cx="299694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4728" y="1166526"/>
            <a:ext cx="5769854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Двигательно-познавательная деятельность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0482896">
            <a:off x="8370847" y="2897526"/>
            <a:ext cx="606411" cy="51409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Righ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9843" y="1488962"/>
            <a:ext cx="3501956" cy="3184532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тематическое физкультурно-познавательное занятие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667890">
            <a:off x="4169924" y="3744150"/>
            <a:ext cx="549995" cy="49674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2" name="TextBox 2"/>
          <p:cNvSpPr txBox="1">
            <a:spLocks noChangeArrowheads="1"/>
          </p:cNvSpPr>
          <p:nvPr/>
        </p:nvSpPr>
        <p:spPr bwMode="auto">
          <a:xfrm>
            <a:off x="5483225" y="5295900"/>
            <a:ext cx="5886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Print" panose="02000600000000000000" pitchFamily="2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Print" panose="02000600000000000000" pitchFamily="2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интеграции – образ, созданный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различных видов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82600" y="360363"/>
            <a:ext cx="11283950" cy="104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09538" algn="ctr" eaLnBrk="1" hangingPunct="1">
              <a:lnSpc>
                <a:spcPct val="107000"/>
              </a:lnSpc>
              <a:spcBef>
                <a:spcPts val="1800"/>
              </a:spcBef>
            </a:pPr>
            <a:r>
              <a:rPr lang="ru-RU" altLang="ru-RU" sz="14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14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4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14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4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14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3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Диагностика и анализ показателей  2016 г. </a:t>
            </a:r>
            <a:br>
              <a:rPr lang="ru-RU" altLang="ru-RU" sz="23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3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сравнению с 2013 г:</a:t>
            </a:r>
            <a:endParaRPr lang="ru-RU" alt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645275" y="1582738"/>
          <a:ext cx="5330825" cy="3946525"/>
        </p:xfrm>
        <a:graphic>
          <a:graphicData uri="http://schemas.openxmlformats.org/drawingml/2006/table">
            <a:tbl>
              <a:tblPr/>
              <a:tblGrid>
                <a:gridCol w="3185008"/>
                <a:gridCol w="2145817"/>
              </a:tblGrid>
              <a:tr h="326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Возрастание на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Скоростные качества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Скоростно-силовые  качества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4.2 %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гибкости                    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5.8 %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подготовленность  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Интеллектуальное развитие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Посещаемость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здоровья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7.4%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71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66760"/>
              </p:ext>
            </p:extLst>
          </p:nvPr>
        </p:nvGraphicFramePr>
        <p:xfrm>
          <a:off x="1027113" y="1582738"/>
          <a:ext cx="5122862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Лист" r:id="rId4" imgW="5781641" imgH="5057722" progId="Excel.Sheet.8">
                  <p:embed/>
                </p:oleObj>
              </mc:Choice>
              <mc:Fallback>
                <p:oleObj name="Лист" r:id="rId4" imgW="5781641" imgH="5057722" progId="Excel.Shee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582738"/>
                        <a:ext cx="5122862" cy="4359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60400" y="320676"/>
            <a:ext cx="10868025" cy="563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09538" algn="ctr" eaLnBrk="1" hangingPunct="1">
              <a:lnSpc>
                <a:spcPct val="107000"/>
              </a:lnSpc>
              <a:spcBef>
                <a:spcPts val="1800"/>
              </a:spcBef>
            </a:pPr>
            <a:r>
              <a:rPr lang="ru-RU" altLang="ru-RU" sz="9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9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3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13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7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Планирование физкультурно-познавательных занятий </a:t>
            </a:r>
            <a:br>
              <a:rPr lang="ru-RU" altLang="ru-RU" sz="17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7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 соответствии с комплексно-тематическим планированием ДОУ</a:t>
            </a:r>
            <a:endParaRPr lang="ru-RU" alt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507" name="Объект 3"/>
          <p:cNvSpPr>
            <a:spLocks noGrp="1"/>
          </p:cNvSpPr>
          <p:nvPr>
            <p:ph idx="1"/>
          </p:nvPr>
        </p:nvSpPr>
        <p:spPr>
          <a:xfrm>
            <a:off x="1065213" y="1524000"/>
            <a:ext cx="10058400" cy="4457700"/>
          </a:xfrm>
        </p:spPr>
        <p:txBody>
          <a:bodyPr/>
          <a:lstStyle/>
          <a:p>
            <a:pPr marL="3175" indent="0" algn="just" eaLnBrk="1" hangingPunct="1">
              <a:buFont typeface="Arial" panose="020B0604020202020204" pitchFamily="34" charset="0"/>
              <a:buNone/>
            </a:pPr>
            <a:endParaRPr lang="ru-RU" altLang="ru-RU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175" indent="0" algn="just" eaLnBrk="1" hangingPunct="1">
              <a:buFont typeface="Wingdings" panose="05000000000000000000" pitchFamily="2" charset="2"/>
              <a:buChar char=""/>
            </a:pPr>
            <a:endParaRPr lang="ru-RU" altLang="ru-RU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175" indent="0" eaLnBrk="1" hangingPunct="1"/>
            <a:endParaRPr lang="ru-RU" altLang="ru-RU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93461"/>
              </p:ext>
            </p:extLst>
          </p:nvPr>
        </p:nvGraphicFramePr>
        <p:xfrm>
          <a:off x="533400" y="909638"/>
          <a:ext cx="10944225" cy="5892043"/>
        </p:xfrm>
        <a:graphic>
          <a:graphicData uri="http://schemas.openxmlformats.org/drawingml/2006/table">
            <a:tbl>
              <a:tblPr/>
              <a:tblGrid>
                <a:gridCol w="1409700"/>
                <a:gridCol w="2190750"/>
                <a:gridCol w="3344863"/>
                <a:gridCol w="3998912"/>
              </a:tblGrid>
              <a:tr h="84138">
                <a:tc gridSpan="4"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Комплексно-тематическое планирование ДОУ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Тема физкультурно-познавательного мероприятия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Форма проведения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</a:tr>
              <a:tr h="468313">
                <a:tc rowSpan="3"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Школа безопасности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Что растет в лесу и на лугу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Прогулка в лес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(основы безопасного поведения в лесу)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Спортивный досуг на свежем воздухе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65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93663"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93663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хороших привычках и манерах поведения. Правила безопасного поведения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013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Заливаем Кошкин дом (основы пожарной безопасности)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Физкультурно-познавательного мероприятия по основам ОБЖ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46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Безопасность на дорогах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Уроки Светофора Светофорыча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правила безопасности на дороге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Физкультурно-познавательный досуг совместно с первоклассниками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34950">
                <a:tc rowSpan="4"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Наша родина Россия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Моя страна -  Россия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Наша родина - Россия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физкультурно-познавательное занятие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Наши защитники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Богатыри Руси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Физкультурно-познавательный досуг с папами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</a:tr>
              <a:tr h="46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День Победы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Военно-спортивная игра «Зарница»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Патриотическая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физкультурно-познавательная игра  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Здравствуй, лето!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Лето в деревне 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Музыкальный спортивно-познавательный праздник с другими детскими садами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C2E5"/>
                    </a:solidFill>
                  </a:tcPr>
                </a:tc>
              </a:tr>
              <a:tr h="468313">
                <a:tc rowSpan="5"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Наша планета - Земля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Мы - друзья природы.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Красная книга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Наша планета - Земля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Физкультурно-познавательное занятие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Мой город. Моя область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Путешествие по странам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Физкультурно-познавательный досуг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Космос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Большое космическое путешествие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физкультурно-познавательное занятие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Транспорт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Путешествие в морские глубины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Физкультурно-познавательное занятие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Животные жарких стран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Кругосветное путешествие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1pPr>
                      <a:lvl2pPr marL="7429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2pPr>
                      <a:lvl3pPr marL="1143000" indent="-228600">
                        <a:spcBef>
                          <a:spcPts val="8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13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Летний физкультурно-познавательный праздник</a:t>
                      </a:r>
                    </a:p>
                  </a:txBody>
                  <a:tcPr marL="45582" marR="45582" marT="0" marB="0" anchor="ctr" horzOverflow="overflow">
                    <a:lnL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2750" y="127000"/>
            <a:ext cx="11301413" cy="1385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altLang="ru-RU" sz="32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Предварительная работа по организации и проведению </a:t>
            </a:r>
            <a:br>
              <a:rPr lang="ru-RU" altLang="ru-RU" sz="32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32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физкультурно-познавательных занятий</a:t>
            </a:r>
            <a:r>
              <a:rPr lang="ru-RU" altLang="ru-RU" sz="320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320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sz="210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555" name="Объект 13"/>
          <p:cNvSpPr>
            <a:spLocks noGrp="1"/>
          </p:cNvSpPr>
          <p:nvPr>
            <p:ph idx="1"/>
          </p:nvPr>
        </p:nvSpPr>
        <p:spPr>
          <a:xfrm>
            <a:off x="412750" y="1419225"/>
            <a:ext cx="11301413" cy="4752975"/>
          </a:xfrm>
        </p:spPr>
        <p:txBody>
          <a:bodyPr/>
          <a:lstStyle/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написание и проведение тематической беседы с детьми с использованием наглядного материала;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разработка сценария занятия;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предварительная подготовка детей к участию в занятии: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разучивание комплекса ОРУ с предметом, который фигурирует в сценарии;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знакомство с подвижными играми, входящими в занятие;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подбор музыкального сопровождения и видеоматериалов;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оборудование и декорации спортзала, демонстрационный материал, атрибуты и экипировка участников игры;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привлечение родителей к подготовке и участию в мероприятиях, если это необходимо.</a:t>
            </a:r>
            <a:endParaRPr lang="ru-RU" altLang="ru-RU" sz="1600" dirty="0" smtClean="0">
              <a:solidFill>
                <a:srgbClr val="366013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412594"/>
            <a:ext cx="10058400" cy="638407"/>
          </a:xfrm>
        </p:spPr>
        <p:txBody>
          <a:bodyPr/>
          <a:lstStyle/>
          <a:p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376" y="1051001"/>
            <a:ext cx="10604809" cy="55593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электронные презентации и клипы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нахожу в интернете в свободном пользовании по тематике познавательных мероприятий. </a:t>
            </a:r>
            <a:endParaRPr lang="ru-RU" sz="28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из них:</a:t>
            </a:r>
          </a:p>
          <a:p>
            <a:pPr>
              <a:spcBef>
                <a:spcPts val="0"/>
              </a:spcBef>
            </a:pP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«Лесные сказки</a:t>
            </a:r>
            <a:r>
              <a:rPr lang="ru-RU" sz="2800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(клипы 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обитателях леса: животных, птицах и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растениях)</a:t>
            </a:r>
            <a:endParaRPr lang="ru-RU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Космос, Планеты Солнечной системы</a:t>
            </a:r>
            <a:r>
              <a:rPr lang="ru-RU" sz="2800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(Развивающие мультфильмы)</a:t>
            </a:r>
            <a:endParaRPr lang="ru-RU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животные для детей. </a:t>
            </a:r>
            <a:r>
              <a:rPr lang="ru-RU" sz="2800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(Развивающие мультфильмы</a:t>
            </a: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для детей дома, на природе, в городе, при </a:t>
            </a:r>
            <a:r>
              <a:rPr lang="ru-RU" sz="2800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пожаре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(Обучающие мультфильмы)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153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0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5138" y="180975"/>
            <a:ext cx="10514012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09538" algn="ctr" eaLnBrk="1" hangingPunct="1">
              <a:lnSpc>
                <a:spcPct val="107000"/>
              </a:lnSpc>
              <a:spcBef>
                <a:spcPts val="1800"/>
              </a:spcBef>
            </a:pPr>
            <a:r>
              <a:rPr lang="ru-RU" altLang="ru-RU" sz="14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14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44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Приёмы и формы работы: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531" name="Объект 13"/>
          <p:cNvSpPr>
            <a:spLocks noGrp="1"/>
          </p:cNvSpPr>
          <p:nvPr>
            <p:ph idx="1"/>
          </p:nvPr>
        </p:nvSpPr>
        <p:spPr>
          <a:xfrm>
            <a:off x="215900" y="936625"/>
            <a:ext cx="11479213" cy="5645150"/>
          </a:xfrm>
        </p:spPr>
        <p:txBody>
          <a:bodyPr/>
          <a:lstStyle/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сюрпризный момент (письмо, сообщение, гость, игрушка, предмет);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показ презентации, видео, иллюстраций;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художественное слово, загадки;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вопросы к детям; 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решение проблемной ситуации;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моделирование;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показ педагога или ребенка;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ситуация выбора; 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приём вхождения в образ;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использование музыкального  сопровождения и видеоматериалов;  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использование здоровьесберегающих технологий (йоги, аэробики, дыхательной гимнастики, пальчиковой гимнастики, гимнастики для глаз, игрового массажа, сюжетной релаксации, психогимнастики);</a:t>
            </a:r>
          </a:p>
          <a:p>
            <a:pPr marL="358775" indent="431800"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познавательные и сюжетные подвижные игры</a:t>
            </a:r>
            <a:endParaRPr lang="ru-RU" altLang="ru-RU" sz="1000" dirty="0" smtClean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9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2750" y="127000"/>
            <a:ext cx="11301413" cy="1385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altLang="ru-RU" sz="32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Предварительная работа по организации и проведению </a:t>
            </a:r>
            <a:br>
              <a:rPr lang="ru-RU" altLang="ru-RU" sz="32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3200" b="1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физкультурно-познавательных занятий</a:t>
            </a:r>
            <a:r>
              <a:rPr lang="ru-RU" altLang="ru-RU" sz="320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320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sz="210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555" name="Объект 13"/>
          <p:cNvSpPr>
            <a:spLocks noGrp="1"/>
          </p:cNvSpPr>
          <p:nvPr>
            <p:ph idx="1"/>
          </p:nvPr>
        </p:nvSpPr>
        <p:spPr>
          <a:xfrm>
            <a:off x="412750" y="1419225"/>
            <a:ext cx="11301413" cy="4752975"/>
          </a:xfrm>
        </p:spPr>
        <p:txBody>
          <a:bodyPr/>
          <a:lstStyle/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написание и проведение тематической беседы с детьми с использованием наглядного материала;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разработка сценария занятия;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предварительная подготовка детей к участию в занятии: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разучивание комплекса ОРУ с предметом, который фигурирует в сценарии;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знакомство с подвижными играми, входящими в занятие;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подбор музыкального сопровождения и видеоматериалов;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оборудование и декорации спортзала, демонстрационный материал, атрибуты и экипировка участников игры;</a:t>
            </a:r>
          </a:p>
          <a:p>
            <a:pPr marL="358775" indent="4572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привлечение родителей к подготовке и участию в мероприятиях, если это необходимо.</a:t>
            </a:r>
            <a:endParaRPr lang="ru-RU" altLang="ru-RU" sz="1600" dirty="0" smtClean="0">
              <a:solidFill>
                <a:srgbClr val="3660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73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7156" y="108066"/>
            <a:ext cx="10474037" cy="915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09538" eaLnBrk="1" hangingPunct="1">
              <a:lnSpc>
                <a:spcPct val="107000"/>
              </a:lnSpc>
              <a:spcBef>
                <a:spcPts val="1800"/>
              </a:spcBef>
            </a:pPr>
            <a:r>
              <a:rPr lang="ru-RU" altLang="ru-RU" sz="21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2100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Структура физкультурно-познавательного занятия</a:t>
            </a:r>
            <a:r>
              <a:rPr lang="ru-RU" altLang="ru-RU" sz="12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1200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4579" name="Объект 13"/>
          <p:cNvSpPr>
            <a:spLocks noGrp="1"/>
          </p:cNvSpPr>
          <p:nvPr>
            <p:ph idx="1"/>
          </p:nvPr>
        </p:nvSpPr>
        <p:spPr>
          <a:xfrm>
            <a:off x="512763" y="889000"/>
            <a:ext cx="11512550" cy="5778500"/>
          </a:xfrm>
        </p:spPr>
        <p:txBody>
          <a:bodyPr/>
          <a:lstStyle/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подготовительная часть</a:t>
            </a: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включение познавательного компонента в любой форме и мотивация к последующей двигательной деятельности;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подготовка организм к дальнейшей нагрузке; 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основная часть:</a:t>
            </a: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закрепление навыков в основных видах движений, оздоровления и коррекции,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воспитание психофизических качеств, 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знакомство со способами передачи двигательной выразительности, 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проявление творчества в создании движений и побуждение </a:t>
            </a:r>
            <a:r>
              <a:rPr lang="ru-RU" altLang="ru-RU" dirty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 самостоятельному решению двигательных задач, проблемных ситуаций, 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b="1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заключительная часть: </a:t>
            </a:r>
            <a:endParaRPr lang="ru-RU" altLang="ru-RU" dirty="0" smtClean="0">
              <a:solidFill>
                <a:srgbClr val="366013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снятие эмоционального напряжения, </a:t>
            </a:r>
          </a:p>
          <a:p>
            <a:pPr marL="358775" indent="4572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приобретение навыков саморасслабления. </a:t>
            </a:r>
          </a:p>
          <a:p>
            <a:pPr marL="358775" indent="4572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366013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Общеобразовательные задачи решаются по ходу всего занятия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672</Words>
  <Application>Microsoft Office PowerPoint</Application>
  <PresentationFormat>Широкоэкранный</PresentationFormat>
  <Paragraphs>139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Print</vt:lpstr>
      <vt:lpstr>Times New Roman</vt:lpstr>
      <vt:lpstr>Wingdings</vt:lpstr>
      <vt:lpstr>Nature Illustration 16x9</vt:lpstr>
      <vt:lpstr>Лист</vt:lpstr>
      <vt:lpstr>  Создание модели  физкультурно-познавательного занятия</vt:lpstr>
      <vt:lpstr>Процесс интеграции видов деятельности</vt:lpstr>
      <vt:lpstr>   Диагностика и анализ показателей  2016 г.  по сравнению с 2013 г:</vt:lpstr>
      <vt:lpstr>  Планирование физкультурно-познавательных занятий  в соответствии с комплексно-тематическим планированием ДОУ</vt:lpstr>
      <vt:lpstr>  Предварительная работа по организации и проведению  физкультурно-познавательных занятий </vt:lpstr>
      <vt:lpstr>Электронные ресурсы</vt:lpstr>
      <vt:lpstr> Приёмы и формы работы:</vt:lpstr>
      <vt:lpstr>  Предварительная работа по организации и проведению  физкультурно-познавательных занятий </vt:lpstr>
      <vt:lpstr>  Структура физкультурно-познавательного занятия </vt:lpstr>
      <vt:lpstr>Спасибо за внимание! Всем творческих успехов и творчества во всем!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2015-10-19T23:10:46Z</dcterms:created>
  <dcterms:modified xsi:type="dcterms:W3CDTF">2017-01-25T06:33:06Z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